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Playfair Displ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PlayfairDisplay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PlayfairDisplay-italic.fntdata"/><Relationship Id="rId23" Type="http://schemas.openxmlformats.org/officeDocument/2006/relationships/font" Target="fonts/PlayfairDispl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PlayfairDispl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08ba8bcd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08ba8bcd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fc89b980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fc89b980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06a4584b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506a4584b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fc89b980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fc89b980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fc89b980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fc89b980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fc89b980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4fc89b980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fc89b980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fc89b980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fc89b980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fc89b980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080c2b21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080c2b21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4fc89b980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4fc89b980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fc89b9802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fc89b9802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dn1.sinobiological.com/neurotrophic-factor-receptor/NGF-monomer.jpg" TargetMode="External"/><Relationship Id="rId4" Type="http://schemas.openxmlformats.org/officeDocument/2006/relationships/hyperlink" Target="https://www.nobelprize.org/prizes/medicine/1986/press-release/" TargetMode="External"/><Relationship Id="rId5" Type="http://schemas.openxmlformats.org/officeDocument/2006/relationships/hyperlink" Target="https://www.aginganddisease.org/article/2015/2152-5250/147488/null/thumbnail/ad-6-5-331-g3.jp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Growth Factors</a:t>
            </a:r>
            <a:endParaRPr/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Darius Foodeei, Samuel Garcin</a:t>
            </a:r>
            <a:endParaRPr/>
          </a:p>
        </p:txBody>
      </p:sp>
      <p:sp>
        <p:nvSpPr>
          <p:cNvPr id="70" name="Google Shape;70;p13"/>
          <p:cNvSpPr txBox="1"/>
          <p:nvPr/>
        </p:nvSpPr>
        <p:spPr>
          <a:xfrm>
            <a:off x="756275" y="2428025"/>
            <a:ext cx="562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focus on Neurotrophic factors in Neuroscience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50" y="1387475"/>
            <a:ext cx="4947300" cy="32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1050" y="1493525"/>
            <a:ext cx="3899275" cy="308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Laron syndrome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 : The future of growth factors</a:t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0650" y="1081325"/>
            <a:ext cx="3701525" cy="37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311700" y="1417800"/>
            <a:ext cx="6007200" cy="30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GB" sz="1600">
                <a:latin typeface="Roboto"/>
                <a:ea typeface="Roboto"/>
                <a:cs typeface="Roboto"/>
                <a:sym typeface="Roboto"/>
              </a:rPr>
              <a:t>Impact: Revolutionized understanding of cell communication.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GB" sz="1600">
                <a:latin typeface="Roboto"/>
                <a:ea typeface="Roboto"/>
                <a:cs typeface="Roboto"/>
                <a:sym typeface="Roboto"/>
              </a:rPr>
              <a:t>Next Steps: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GB" sz="1600">
                <a:latin typeface="Roboto"/>
                <a:ea typeface="Roboto"/>
                <a:cs typeface="Roboto"/>
                <a:sym typeface="Roboto"/>
              </a:rPr>
              <a:t>Targeted delivery (nanoparticles, viral vectors).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-GB" sz="1600">
                <a:latin typeface="Roboto"/>
                <a:ea typeface="Roboto"/>
                <a:cs typeface="Roboto"/>
                <a:sym typeface="Roboto"/>
              </a:rPr>
              <a:t>Combinatorial therapies (e.g., NGF + GDNF for neurodegeneration).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i="1" lang="en-GB" sz="1600">
                <a:latin typeface="Roboto"/>
                <a:ea typeface="Roboto"/>
                <a:cs typeface="Roboto"/>
                <a:sym typeface="Roboto"/>
              </a:rPr>
              <a:t>“Growth factors are the language cells use to build life.”</a:t>
            </a:r>
            <a:endParaRPr i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50" name="Google Shape;150;p23"/>
          <p:cNvSpPr txBox="1"/>
          <p:nvPr/>
        </p:nvSpPr>
        <p:spPr>
          <a:xfrm>
            <a:off x="6230525" y="4682475"/>
            <a:ext cx="2011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https://www.bio-techne.com/reagents/proteins/growth-factors</a:t>
            </a:r>
            <a:endParaRPr sz="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Sources of images</a:t>
            </a:r>
            <a:endParaRPr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900"/>
              <a:t>NGF structure: </a:t>
            </a:r>
            <a:r>
              <a:rPr lang="en-GB" sz="900" u="sng">
                <a:solidFill>
                  <a:schemeClr val="hlink"/>
                </a:solidFill>
                <a:hlinkClick r:id="rId3"/>
              </a:rPr>
              <a:t>https://cdn1.sinobiological.com/neurotrophic-factor-receptor/NGF-monomer.jpg</a:t>
            </a:r>
            <a:br>
              <a:rPr lang="en-GB" sz="900"/>
            </a:br>
            <a:r>
              <a:rPr lang="en-GB" sz="900"/>
              <a:t>CNS &amp; PNS: https://my.clevelandclinic.org/health/body/23123-peripheral-nervous-system-pns</a:t>
            </a:r>
            <a:br>
              <a:rPr lang="en-GB" sz="900"/>
            </a:br>
            <a:r>
              <a:rPr lang="en-GB" sz="900"/>
              <a:t>Cell </a:t>
            </a:r>
            <a:r>
              <a:rPr lang="en-GB" sz="900"/>
              <a:t>Expansion</a:t>
            </a:r>
            <a:r>
              <a:rPr lang="en-GB" sz="900"/>
              <a:t>: </a:t>
            </a:r>
            <a:r>
              <a:rPr lang="en-GB" sz="900" u="sng">
                <a:solidFill>
                  <a:schemeClr val="hlink"/>
                </a:solidFill>
                <a:hlinkClick r:id="rId4"/>
              </a:rPr>
              <a:t>https://www.nobelprize.org/prizes/medicine/1986/press-release/</a:t>
            </a:r>
            <a:br>
              <a:rPr lang="en-GB" sz="900"/>
            </a:br>
            <a:r>
              <a:rPr lang="en-GB" sz="900"/>
              <a:t>Glial cell: https://opentextbc.ca/biology/chapter/16-1-neurons-and-glial-cells/</a:t>
            </a:r>
            <a:br>
              <a:rPr lang="en-GB" sz="900"/>
            </a:br>
            <a:r>
              <a:rPr lang="en-GB" sz="900"/>
              <a:t>GDNF: </a:t>
            </a:r>
            <a:r>
              <a:rPr lang="en-GB" sz="900" u="sng">
                <a:solidFill>
                  <a:schemeClr val="hlink"/>
                </a:solidFill>
                <a:hlinkClick r:id="rId5"/>
              </a:rPr>
              <a:t>https://www.aginganddisease.org/article/2015/2152-5250/147488/null/thumbnail/ad-6-5-331-g3.jpg</a:t>
            </a:r>
            <a:br>
              <a:rPr lang="en-GB" sz="900"/>
            </a:br>
            <a:r>
              <a:rPr lang="en-GB" sz="900"/>
              <a:t>Laron syndrome: https://www.nature.com/articles/s41434-022-00329-2</a:t>
            </a:r>
            <a:br>
              <a:rPr lang="en-GB" sz="900"/>
            </a:br>
            <a:r>
              <a:rPr lang="en-GB" sz="900"/>
              <a:t>Stanley Cohen : New York Times</a:t>
            </a:r>
            <a:br>
              <a:rPr lang="en-GB" sz="900"/>
            </a:br>
            <a:r>
              <a:rPr lang="en-GB" sz="900"/>
              <a:t>BDNF : Wikipedia</a:t>
            </a:r>
            <a:br>
              <a:rPr lang="en-GB" sz="900"/>
            </a:br>
            <a:r>
              <a:rPr lang="en-GB" sz="900"/>
              <a:t>Rita Levi-Montalcini : Britannica</a:t>
            </a:r>
            <a:br>
              <a:rPr lang="en-GB" sz="900"/>
            </a:br>
            <a:r>
              <a:rPr lang="en-GB" sz="900"/>
              <a:t>Perplexity</a:t>
            </a:r>
            <a:br>
              <a:rPr lang="en-GB" sz="900"/>
            </a:br>
            <a:r>
              <a:rPr lang="en-GB" sz="900"/>
              <a:t>Wikipedia</a:t>
            </a:r>
            <a:endParaRPr sz="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437900" y="1417800"/>
            <a:ext cx="4965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GB"/>
              <a:t>Proteins that guide cell growth, survival, and development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GB"/>
              <a:t>Neurotrophic factors = “fertilizer” for neurons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GB"/>
              <a:t>Support synapse formation, plasticity, and repair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GB"/>
              <a:t>Main families: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b="1" lang="en-GB"/>
              <a:t>Neurotrophins </a:t>
            </a:r>
            <a:r>
              <a:rPr lang="en-GB"/>
              <a:t>(NGF, BDNF, NT-3, NT-4/5)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-GB"/>
              <a:t>GDNF family ligands (GDNF, Neurturin, etc.)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-GB"/>
              <a:t>EGF, IGF families (broader effects)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0400" y="1676350"/>
            <a:ext cx="2891000" cy="19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6596250" y="3771150"/>
            <a:ext cx="1179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Acadeum Life Sciences</a:t>
            </a:r>
            <a:endParaRPr sz="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Historical Background</a:t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311700" y="3962375"/>
            <a:ext cx="55404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“NGF is to the nervous system what blood is to the circulatory system.” – Levi-Montalcini.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41450" y="1324325"/>
            <a:ext cx="5492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Pioneers of Growth Factor Research</a:t>
            </a:r>
            <a:b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❏"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1950s: Rita Levi-Montalcini discovers NGF using chick embryos → nerve fiber growth. Initially synthesized as a larger precursor.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❏"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1956: Stanley Cohen isolates EGF while studying NGF → explains tissue/organ development. EGF was originally discovered in submaxillary glands of mice and human urine, and was initially known as "urogastrone" in humans.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❏"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1986 Nobel Prize: Awarded to Levi-Montalcini/Cohen for revealing "growth factors as universal regulators."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325" y="554925"/>
            <a:ext cx="2666552" cy="1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325" y="2792400"/>
            <a:ext cx="2666552" cy="2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NGF Details</a:t>
            </a:r>
            <a:endParaRPr/>
          </a:p>
        </p:txBody>
      </p:sp>
      <p:pic>
        <p:nvPicPr>
          <p:cNvPr id="93" name="Google Shape;93;p16" title="image-removebg-preview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0750" y="0"/>
            <a:ext cx="2633250" cy="36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500" y="101050"/>
            <a:ext cx="1646774" cy="164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050" y="2943275"/>
            <a:ext cx="3706446" cy="21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0" y="1237775"/>
            <a:ext cx="5653500" cy="1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❏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Essential for sensory, sympathetic, and basal forebrain neurons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❏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Receptors: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❏"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TrkA: survival, growth, connectivity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❏"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p75NTR: modulates or triggers apoptosis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❏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Binds receptors → “stay alive and grow connections”</a:t>
            </a:r>
            <a:endParaRPr sz="1200"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0500" y="2738450"/>
            <a:ext cx="1978349" cy="232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Epidermal Growth Factor (EGF)</a:t>
            </a: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8225" y="243125"/>
            <a:ext cx="2760000" cy="1738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409875" y="1352425"/>
            <a:ext cx="5436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Structure: 53 amino acids, 3 disulfide bonds (6 kDa).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Function: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Epithelial cell proliferation (skin, gut, cornea).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Accelerates wound healing via collagen/DNA synthesis.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Mechanism: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Binds EGFR → receptor dimerization → tyrosine kinase activation → cell division.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Did You Know? EGF is found in saliva, milk, and urine.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EGF is less directly involved in neuron differentiation (compared to NGF) but is important for maintaining the pool of neural stem cells.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Clinical implications : EGF in burn healing creams (e.g., Regranex), Gastrointestinal Repair, Cancer Therapy: EGFR inhibitors (e.g., cetuximab, panitumumab) target lung/colorectal cancers.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153" y="2125175"/>
            <a:ext cx="3029800" cy="277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Neurotrophin 3 (NT-3)</a:t>
            </a:r>
            <a:endParaRPr/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11700" y="1417800"/>
            <a:ext cx="67764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Structure</a:t>
            </a:r>
            <a:endParaRPr sz="1220">
              <a:latin typeface="Roboto"/>
              <a:ea typeface="Roboto"/>
              <a:cs typeface="Roboto"/>
              <a:sym typeface="Roboto"/>
            </a:endParaRPr>
          </a:p>
          <a:p>
            <a:pPr indent="-306070" lvl="0" marL="4572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20"/>
              <a:buFont typeface="Roboto"/>
              <a:buChar char="●"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Member of the neurotrophin family (with NGF, BDNF)</a:t>
            </a:r>
            <a:endParaRPr sz="1220">
              <a:latin typeface="Roboto"/>
              <a:ea typeface="Roboto"/>
              <a:cs typeface="Roboto"/>
              <a:sym typeface="Roboto"/>
            </a:endParaRPr>
          </a:p>
          <a:p>
            <a:pPr indent="-30607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0"/>
              <a:buFont typeface="Roboto"/>
              <a:buChar char="●"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Homodimeric protein, “cystine knot” structure (three disulfide bonds)</a:t>
            </a:r>
            <a:endParaRPr sz="122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Functions</a:t>
            </a:r>
            <a:endParaRPr sz="1220">
              <a:latin typeface="Roboto"/>
              <a:ea typeface="Roboto"/>
              <a:cs typeface="Roboto"/>
              <a:sym typeface="Roboto"/>
            </a:endParaRPr>
          </a:p>
          <a:p>
            <a:pPr indent="-306070" lvl="0" marL="4572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20"/>
              <a:buFont typeface="Roboto"/>
              <a:buChar char="●"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Supports survival, growth, and differentiation of neurons in both the central and peripheral nervous systems</a:t>
            </a:r>
            <a:endParaRPr sz="1220">
              <a:latin typeface="Courier New"/>
              <a:ea typeface="Courier New"/>
              <a:cs typeface="Courier New"/>
              <a:sym typeface="Courier New"/>
            </a:endParaRPr>
          </a:p>
          <a:p>
            <a:pPr indent="-30607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0"/>
              <a:buFont typeface="Roboto"/>
              <a:buChar char="●"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Essential for development and maintenance of proprioceptive and mechanoreceptive sensory neurons</a:t>
            </a:r>
            <a:endParaRPr sz="1220">
              <a:latin typeface="Courier New"/>
              <a:ea typeface="Courier New"/>
              <a:cs typeface="Courier New"/>
              <a:sym typeface="Courier New"/>
            </a:endParaRPr>
          </a:p>
          <a:p>
            <a:pPr indent="-30607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0"/>
              <a:buFont typeface="Roboto"/>
              <a:buChar char="●"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Key regulator of enteric nervous system (ENS) development and gut motility</a:t>
            </a:r>
            <a:endParaRPr sz="1220">
              <a:latin typeface="Courier New"/>
              <a:ea typeface="Courier New"/>
              <a:cs typeface="Courier New"/>
              <a:sym typeface="Courier New"/>
            </a:endParaRPr>
          </a:p>
          <a:p>
            <a:pPr indent="-30607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20"/>
              <a:buFont typeface="Roboto"/>
              <a:buChar char="●"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Promotes synapse formation and plasticity in CNS and PNS</a:t>
            </a:r>
            <a:endParaRPr sz="122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Mechanism of Action</a:t>
            </a:r>
            <a:endParaRPr sz="1220">
              <a:latin typeface="Roboto"/>
              <a:ea typeface="Roboto"/>
              <a:cs typeface="Roboto"/>
              <a:sym typeface="Roboto"/>
            </a:endParaRPr>
          </a:p>
          <a:p>
            <a:pPr indent="-306070" lvl="0" marL="4572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20"/>
              <a:buFont typeface="Roboto"/>
              <a:buChar char="●"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Binds primarily to high-affinity TrkC receptor (tyrosine kinase), can also signal through TrkB and low-affinity p75NTR</a:t>
            </a:r>
            <a:endParaRPr sz="122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20">
                <a:latin typeface="Roboto"/>
                <a:ea typeface="Roboto"/>
                <a:cs typeface="Roboto"/>
                <a:sym typeface="Roboto"/>
              </a:rPr>
              <a:t>Clinical: Gene therapy (AAV1.NT-3) for Charcot-Marie-Tooth disease; reduces neuropathic pain</a:t>
            </a:r>
            <a:endParaRPr sz="122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2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729"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294" y="721344"/>
            <a:ext cx="4037699" cy="18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Brain-derived neurotrophic factor (BDNF)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Structure &amp; Family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Member of the neurotrophin family (with NGF, NT-3)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Widely expressed in brain regions: hippocampus, cortex, basal forebrain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Functions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Supports survival, growth, and differentiation of neurons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Essential for synaptic plasticity, learning, and memory (especially LTP in hippocampus)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Modulates both excitatory and inhibitory synaptic transmission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Promotes adult neurogenesis and dendritic spine growth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Mechanism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Signals via TrkB (high-affinity) and p75NTR (low-affinity) receptors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Activates PI3K/Akt, MAPK, and PLC-γ pathways for neuronal survival and plasticity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352" y="1417800"/>
            <a:ext cx="2086602" cy="275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372725"/>
            <a:ext cx="86904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GDNF (Glial cell line-derived neurotrophic factor)</a:t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925" y="673525"/>
            <a:ext cx="2163575" cy="428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1797" y="1165250"/>
            <a:ext cx="4191376" cy="28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100" y="2641763"/>
            <a:ext cx="2163573" cy="1408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IGF-1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675" y="507125"/>
            <a:ext cx="2776580" cy="41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525" y="1936363"/>
            <a:ext cx="2158725" cy="155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825" y="545013"/>
            <a:ext cx="3202475" cy="40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